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4"/>
  </p:notesMasterIdLst>
  <p:sldIdLst>
    <p:sldId id="258" r:id="rId5"/>
    <p:sldId id="270" r:id="rId6"/>
    <p:sldId id="269" r:id="rId7"/>
    <p:sldId id="272" r:id="rId8"/>
    <p:sldId id="271" r:id="rId9"/>
    <p:sldId id="273" r:id="rId10"/>
    <p:sldId id="276" r:id="rId11"/>
    <p:sldId id="274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048"/>
    <a:srgbClr val="A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96271-B81F-C346-9E76-F29158301201}" v="89" dt="2021-04-28T16:12:54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3220"/>
  </p:normalViewPr>
  <p:slideViewPr>
    <p:cSldViewPr snapToGrid="0">
      <p:cViewPr varScale="1">
        <p:scale>
          <a:sx n="135" d="100"/>
          <a:sy n="135" d="100"/>
        </p:scale>
        <p:origin x="900" y="120"/>
      </p:cViewPr>
      <p:guideLst>
        <p:guide orient="horz" pos="266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0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1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9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2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4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558" y="386090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032048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3" y="1707307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08007"/>
            <a:ext cx="3660899" cy="1718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3788" h="5171813">
                <a:moveTo>
                  <a:pt x="0" y="5171813"/>
                </a:moveTo>
                <a:lnTo>
                  <a:pt x="25125" y="223"/>
                </a:lnTo>
                <a:lnTo>
                  <a:pt x="8323592" y="223"/>
                </a:lnTo>
                <a:cubicBezTo>
                  <a:pt x="8341325" y="-39624"/>
                  <a:pt x="7148113" y="5251199"/>
                  <a:pt x="7221896" y="5136617"/>
                </a:cubicBezTo>
                <a:lnTo>
                  <a:pt x="0" y="5171813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398585" y="1353186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2927" y="1329316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4805564" y="1362631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398582" y="2172913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332183" y="2117781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774312" y="1353186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774309" y="2172913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6707910" y="2117781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398585" y="3079231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452927" y="3055361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4805564" y="3088676"/>
            <a:ext cx="1781118" cy="1406957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98582" y="3898958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2332183" y="3843826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74312" y="3079231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74309" y="3898958"/>
            <a:ext cx="1642326" cy="765405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707910" y="3843826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4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85180" y="1601413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4589318" y="1610858"/>
            <a:ext cx="1997364" cy="2446048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485177" y="2421140"/>
            <a:ext cx="1642326" cy="1706360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18778" y="2366008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774312" y="1601413"/>
            <a:ext cx="1792417" cy="70767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774309" y="2421140"/>
            <a:ext cx="1642326" cy="175831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6707910" y="2366008"/>
            <a:ext cx="18934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17503" y="1610858"/>
            <a:ext cx="1997364" cy="2446048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7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82799" y="1381311"/>
            <a:ext cx="8469371" cy="315826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2000" b="0" i="0" baseline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/>
              <a:t>Please add text here</a:t>
            </a:r>
            <a:r>
              <a:rPr lang="mr-IN" dirty="0"/>
              <a:t>…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7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1611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82799" y="1043021"/>
            <a:ext cx="8469371" cy="3507362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2000" b="0" i="0" baseline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/>
              <a:t>Please add text here</a:t>
            </a:r>
            <a:r>
              <a:rPr lang="mr-IN" dirty="0"/>
              <a:t>…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01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972" y="783780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972" y="2194793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and Colou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558" y="386090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032048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3" y="1707307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9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1611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972" y="995452"/>
            <a:ext cx="5259600" cy="1101600"/>
          </a:xfrm>
        </p:spPr>
        <p:txBody>
          <a:bodyPr anchor="b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2" y="2400052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5534026" y="1255713"/>
            <a:ext cx="3355624" cy="3355975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8" y="1264080"/>
            <a:ext cx="4905152" cy="129774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6390" y="3238992"/>
            <a:ext cx="4905152" cy="1397986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</a:t>
            </a:r>
            <a:br>
              <a:rPr lang="en-GB" dirty="0"/>
            </a:br>
            <a:r>
              <a:rPr lang="en-GB" dirty="0"/>
              <a:t>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42163" y="2735960"/>
            <a:ext cx="4905152" cy="417427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200" b="1" i="0" baseline="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781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8" y="1264080"/>
            <a:ext cx="4905152" cy="129774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5902381" y="1248497"/>
            <a:ext cx="2741938" cy="1623635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5902381" y="2944357"/>
            <a:ext cx="2741938" cy="1623635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6390" y="3238992"/>
            <a:ext cx="4905152" cy="1397986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</a:t>
            </a:r>
            <a:br>
              <a:rPr lang="en-GB" dirty="0"/>
            </a:br>
            <a:r>
              <a:rPr lang="en-GB" dirty="0"/>
              <a:t>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36391" y="2695550"/>
            <a:ext cx="4905152" cy="417427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200" b="1" i="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772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637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7637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031072" y="319490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3583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726417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726417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1685875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16645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5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312591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60149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0149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6095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6036538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56538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6015996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7486579" y="2044470"/>
            <a:ext cx="1298528" cy="26095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86579" y="1520089"/>
            <a:ext cx="1298528" cy="423976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</a:p>
        </p:txBody>
      </p:sp>
      <p:cxnSp>
        <p:nvCxnSpPr>
          <p:cNvPr id="75" name="Straight Connector 74"/>
          <p:cNvCxnSpPr/>
          <p:nvPr userDrawn="1"/>
        </p:nvCxnSpPr>
        <p:spPr>
          <a:xfrm>
            <a:off x="7466037" y="1996558"/>
            <a:ext cx="1376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0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5872" y="1469459"/>
            <a:ext cx="3275856" cy="1367635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  <a:gd name="connsiteX0" fmla="*/ 25170 w 8348956"/>
              <a:gd name="connsiteY0" fmla="*/ 5171813 h 5171813"/>
              <a:gd name="connsiteX1" fmla="*/ 0 w 8348956"/>
              <a:gd name="connsiteY1" fmla="*/ 223 h 5171813"/>
              <a:gd name="connsiteX2" fmla="*/ 8348762 w 8348956"/>
              <a:gd name="connsiteY2" fmla="*/ 223 h 5171813"/>
              <a:gd name="connsiteX3" fmla="*/ 7247066 w 8348956"/>
              <a:gd name="connsiteY3" fmla="*/ 5136617 h 5171813"/>
              <a:gd name="connsiteX4" fmla="*/ 25170 w 8348956"/>
              <a:gd name="connsiteY4" fmla="*/ 5171813 h 5171813"/>
              <a:gd name="connsiteX0" fmla="*/ 25170 w 8348957"/>
              <a:gd name="connsiteY0" fmla="*/ 5171813 h 5171813"/>
              <a:gd name="connsiteX1" fmla="*/ 0 w 8348957"/>
              <a:gd name="connsiteY1" fmla="*/ 223 h 5171813"/>
              <a:gd name="connsiteX2" fmla="*/ 8348762 w 8348957"/>
              <a:gd name="connsiteY2" fmla="*/ 223 h 5171813"/>
              <a:gd name="connsiteX3" fmla="*/ 7247066 w 8348957"/>
              <a:gd name="connsiteY3" fmla="*/ 5136617 h 5171813"/>
              <a:gd name="connsiteX4" fmla="*/ 25170 w 8348957"/>
              <a:gd name="connsiteY4" fmla="*/ 5171813 h 5171813"/>
              <a:gd name="connsiteX0" fmla="*/ 16788 w 8340575"/>
              <a:gd name="connsiteY0" fmla="*/ 5171813 h 5171813"/>
              <a:gd name="connsiteX1" fmla="*/ 0 w 8340575"/>
              <a:gd name="connsiteY1" fmla="*/ 11319 h 5171813"/>
              <a:gd name="connsiteX2" fmla="*/ 8340380 w 8340575"/>
              <a:gd name="connsiteY2" fmla="*/ 223 h 5171813"/>
              <a:gd name="connsiteX3" fmla="*/ 7238684 w 8340575"/>
              <a:gd name="connsiteY3" fmla="*/ 5136617 h 5171813"/>
              <a:gd name="connsiteX4" fmla="*/ 16788 w 8340575"/>
              <a:gd name="connsiteY4" fmla="*/ 5171813 h 5171813"/>
              <a:gd name="connsiteX0" fmla="*/ 16788 w 8340572"/>
              <a:gd name="connsiteY0" fmla="*/ 5171813 h 5182821"/>
              <a:gd name="connsiteX1" fmla="*/ 0 w 8340572"/>
              <a:gd name="connsiteY1" fmla="*/ 11319 h 5182821"/>
              <a:gd name="connsiteX2" fmla="*/ 8340380 w 8340572"/>
              <a:gd name="connsiteY2" fmla="*/ 223 h 5182821"/>
              <a:gd name="connsiteX3" fmla="*/ 7213537 w 8340572"/>
              <a:gd name="connsiteY3" fmla="*/ 5181002 h 5182821"/>
              <a:gd name="connsiteX4" fmla="*/ 16788 w 8340572"/>
              <a:gd name="connsiteY4" fmla="*/ 5171813 h 5182821"/>
              <a:gd name="connsiteX0" fmla="*/ 8405 w 8332188"/>
              <a:gd name="connsiteY0" fmla="*/ 5171813 h 5182821"/>
              <a:gd name="connsiteX1" fmla="*/ 0 w 8332188"/>
              <a:gd name="connsiteY1" fmla="*/ 22416 h 5182821"/>
              <a:gd name="connsiteX2" fmla="*/ 8331997 w 8332188"/>
              <a:gd name="connsiteY2" fmla="*/ 223 h 5182821"/>
              <a:gd name="connsiteX3" fmla="*/ 7205154 w 8332188"/>
              <a:gd name="connsiteY3" fmla="*/ 5181002 h 5182821"/>
              <a:gd name="connsiteX4" fmla="*/ 8405 w 8332188"/>
              <a:gd name="connsiteY4" fmla="*/ 5171813 h 5182821"/>
              <a:gd name="connsiteX0" fmla="*/ 14 w 8323797"/>
              <a:gd name="connsiteY0" fmla="*/ 5171813 h 5182821"/>
              <a:gd name="connsiteX1" fmla="*/ 3914604 w 8323797"/>
              <a:gd name="connsiteY1" fmla="*/ 44609 h 5182821"/>
              <a:gd name="connsiteX2" fmla="*/ 8323606 w 8323797"/>
              <a:gd name="connsiteY2" fmla="*/ 223 h 5182821"/>
              <a:gd name="connsiteX3" fmla="*/ 7196763 w 8323797"/>
              <a:gd name="connsiteY3" fmla="*/ 5181002 h 5182821"/>
              <a:gd name="connsiteX4" fmla="*/ 14 w 8323797"/>
              <a:gd name="connsiteY4" fmla="*/ 5171813 h 5182821"/>
              <a:gd name="connsiteX0" fmla="*/ 948 w 4443650"/>
              <a:gd name="connsiteY0" fmla="*/ 5182910 h 5182910"/>
              <a:gd name="connsiteX1" fmla="*/ 34457 w 4443650"/>
              <a:gd name="connsiteY1" fmla="*/ 44609 h 5182910"/>
              <a:gd name="connsiteX2" fmla="*/ 4443459 w 4443650"/>
              <a:gd name="connsiteY2" fmla="*/ 223 h 5182910"/>
              <a:gd name="connsiteX3" fmla="*/ 3316616 w 4443650"/>
              <a:gd name="connsiteY3" fmla="*/ 5181002 h 5182910"/>
              <a:gd name="connsiteX4" fmla="*/ 948 w 4443650"/>
              <a:gd name="connsiteY4" fmla="*/ 5182910 h 5182910"/>
              <a:gd name="connsiteX0" fmla="*/ 16786 w 4459488"/>
              <a:gd name="connsiteY0" fmla="*/ 5182910 h 5182910"/>
              <a:gd name="connsiteX1" fmla="*/ 0 w 4459488"/>
              <a:gd name="connsiteY1" fmla="*/ 22416 h 5182910"/>
              <a:gd name="connsiteX2" fmla="*/ 4459297 w 4459488"/>
              <a:gd name="connsiteY2" fmla="*/ 223 h 5182910"/>
              <a:gd name="connsiteX3" fmla="*/ 3332454 w 4459488"/>
              <a:gd name="connsiteY3" fmla="*/ 5181002 h 5182910"/>
              <a:gd name="connsiteX4" fmla="*/ 16786 w 4459488"/>
              <a:gd name="connsiteY4" fmla="*/ 5182910 h 5182910"/>
              <a:gd name="connsiteX0" fmla="*/ 16786 w 4472469"/>
              <a:gd name="connsiteY0" fmla="*/ 5182908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16786 w 4472469"/>
              <a:gd name="connsiteY4" fmla="*/ 5182908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1249007 w 4472469"/>
              <a:gd name="connsiteY0" fmla="*/ 5238390 h 5238764"/>
              <a:gd name="connsiteX1" fmla="*/ 0 w 4472469"/>
              <a:gd name="connsiteY1" fmla="*/ 22414 h 5238764"/>
              <a:gd name="connsiteX2" fmla="*/ 4459297 w 4472469"/>
              <a:gd name="connsiteY2" fmla="*/ 221 h 5238764"/>
              <a:gd name="connsiteX3" fmla="*/ 4472469 w 4472469"/>
              <a:gd name="connsiteY3" fmla="*/ 5225386 h 5238764"/>
              <a:gd name="connsiteX4" fmla="*/ 1249007 w 4472469"/>
              <a:gd name="connsiteY4" fmla="*/ 5238390 h 5238764"/>
              <a:gd name="connsiteX0" fmla="*/ 1249007 w 16132314"/>
              <a:gd name="connsiteY0" fmla="*/ 5238381 h 5447657"/>
              <a:gd name="connsiteX1" fmla="*/ 0 w 16132314"/>
              <a:gd name="connsiteY1" fmla="*/ 22405 h 5447657"/>
              <a:gd name="connsiteX2" fmla="*/ 4459297 w 16132314"/>
              <a:gd name="connsiteY2" fmla="*/ 212 h 5447657"/>
              <a:gd name="connsiteX3" fmla="*/ 16132314 w 16132314"/>
              <a:gd name="connsiteY3" fmla="*/ 5445923 h 5447657"/>
              <a:gd name="connsiteX4" fmla="*/ 1249007 w 16132314"/>
              <a:gd name="connsiteY4" fmla="*/ 5238381 h 5447657"/>
              <a:gd name="connsiteX0" fmla="*/ 1249007 w 16159865"/>
              <a:gd name="connsiteY0" fmla="*/ 5216023 h 5425308"/>
              <a:gd name="connsiteX1" fmla="*/ 0 w 16159865"/>
              <a:gd name="connsiteY1" fmla="*/ 47 h 5425308"/>
              <a:gd name="connsiteX2" fmla="*/ 16158012 w 16159865"/>
              <a:gd name="connsiteY2" fmla="*/ 9361 h 5425308"/>
              <a:gd name="connsiteX3" fmla="*/ 16132314 w 16159865"/>
              <a:gd name="connsiteY3" fmla="*/ 5423565 h 5425308"/>
              <a:gd name="connsiteX4" fmla="*/ 1249007 w 16159865"/>
              <a:gd name="connsiteY4" fmla="*/ 5216023 h 5425308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865" h="5468430">
                <a:moveTo>
                  <a:pt x="1598804" y="5468072"/>
                </a:moveTo>
                <a:cubicBezTo>
                  <a:pt x="1598796" y="5519622"/>
                  <a:pt x="8390" y="-18213"/>
                  <a:pt x="0" y="47"/>
                </a:cubicBezTo>
                <a:lnTo>
                  <a:pt x="16158012" y="9361"/>
                </a:lnTo>
                <a:cubicBezTo>
                  <a:pt x="16175745" y="-30486"/>
                  <a:pt x="16058531" y="5538147"/>
                  <a:pt x="16132314" y="5423565"/>
                </a:cubicBezTo>
                <a:lnTo>
                  <a:pt x="1598804" y="5468072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5876" y="2935245"/>
            <a:ext cx="3275856" cy="1367635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  <a:gd name="connsiteX0" fmla="*/ 25170 w 8348956"/>
              <a:gd name="connsiteY0" fmla="*/ 5171813 h 5171813"/>
              <a:gd name="connsiteX1" fmla="*/ 0 w 8348956"/>
              <a:gd name="connsiteY1" fmla="*/ 223 h 5171813"/>
              <a:gd name="connsiteX2" fmla="*/ 8348762 w 8348956"/>
              <a:gd name="connsiteY2" fmla="*/ 223 h 5171813"/>
              <a:gd name="connsiteX3" fmla="*/ 7247066 w 8348956"/>
              <a:gd name="connsiteY3" fmla="*/ 5136617 h 5171813"/>
              <a:gd name="connsiteX4" fmla="*/ 25170 w 8348956"/>
              <a:gd name="connsiteY4" fmla="*/ 5171813 h 5171813"/>
              <a:gd name="connsiteX0" fmla="*/ 25170 w 8348957"/>
              <a:gd name="connsiteY0" fmla="*/ 5171813 h 5171813"/>
              <a:gd name="connsiteX1" fmla="*/ 0 w 8348957"/>
              <a:gd name="connsiteY1" fmla="*/ 223 h 5171813"/>
              <a:gd name="connsiteX2" fmla="*/ 8348762 w 8348957"/>
              <a:gd name="connsiteY2" fmla="*/ 223 h 5171813"/>
              <a:gd name="connsiteX3" fmla="*/ 7247066 w 8348957"/>
              <a:gd name="connsiteY3" fmla="*/ 5136617 h 5171813"/>
              <a:gd name="connsiteX4" fmla="*/ 25170 w 8348957"/>
              <a:gd name="connsiteY4" fmla="*/ 5171813 h 5171813"/>
              <a:gd name="connsiteX0" fmla="*/ 16788 w 8340575"/>
              <a:gd name="connsiteY0" fmla="*/ 5171813 h 5171813"/>
              <a:gd name="connsiteX1" fmla="*/ 0 w 8340575"/>
              <a:gd name="connsiteY1" fmla="*/ 11319 h 5171813"/>
              <a:gd name="connsiteX2" fmla="*/ 8340380 w 8340575"/>
              <a:gd name="connsiteY2" fmla="*/ 223 h 5171813"/>
              <a:gd name="connsiteX3" fmla="*/ 7238684 w 8340575"/>
              <a:gd name="connsiteY3" fmla="*/ 5136617 h 5171813"/>
              <a:gd name="connsiteX4" fmla="*/ 16788 w 8340575"/>
              <a:gd name="connsiteY4" fmla="*/ 5171813 h 5171813"/>
              <a:gd name="connsiteX0" fmla="*/ 16788 w 8340572"/>
              <a:gd name="connsiteY0" fmla="*/ 5171813 h 5182821"/>
              <a:gd name="connsiteX1" fmla="*/ 0 w 8340572"/>
              <a:gd name="connsiteY1" fmla="*/ 11319 h 5182821"/>
              <a:gd name="connsiteX2" fmla="*/ 8340380 w 8340572"/>
              <a:gd name="connsiteY2" fmla="*/ 223 h 5182821"/>
              <a:gd name="connsiteX3" fmla="*/ 7213537 w 8340572"/>
              <a:gd name="connsiteY3" fmla="*/ 5181002 h 5182821"/>
              <a:gd name="connsiteX4" fmla="*/ 16788 w 8340572"/>
              <a:gd name="connsiteY4" fmla="*/ 5171813 h 5182821"/>
              <a:gd name="connsiteX0" fmla="*/ 8405 w 8332188"/>
              <a:gd name="connsiteY0" fmla="*/ 5171813 h 5182821"/>
              <a:gd name="connsiteX1" fmla="*/ 0 w 8332188"/>
              <a:gd name="connsiteY1" fmla="*/ 22416 h 5182821"/>
              <a:gd name="connsiteX2" fmla="*/ 8331997 w 8332188"/>
              <a:gd name="connsiteY2" fmla="*/ 223 h 5182821"/>
              <a:gd name="connsiteX3" fmla="*/ 7205154 w 8332188"/>
              <a:gd name="connsiteY3" fmla="*/ 5181002 h 5182821"/>
              <a:gd name="connsiteX4" fmla="*/ 8405 w 8332188"/>
              <a:gd name="connsiteY4" fmla="*/ 5171813 h 5182821"/>
              <a:gd name="connsiteX0" fmla="*/ 14 w 8323797"/>
              <a:gd name="connsiteY0" fmla="*/ 5171813 h 5182821"/>
              <a:gd name="connsiteX1" fmla="*/ 3914604 w 8323797"/>
              <a:gd name="connsiteY1" fmla="*/ 44609 h 5182821"/>
              <a:gd name="connsiteX2" fmla="*/ 8323606 w 8323797"/>
              <a:gd name="connsiteY2" fmla="*/ 223 h 5182821"/>
              <a:gd name="connsiteX3" fmla="*/ 7196763 w 8323797"/>
              <a:gd name="connsiteY3" fmla="*/ 5181002 h 5182821"/>
              <a:gd name="connsiteX4" fmla="*/ 14 w 8323797"/>
              <a:gd name="connsiteY4" fmla="*/ 5171813 h 5182821"/>
              <a:gd name="connsiteX0" fmla="*/ 948 w 4443650"/>
              <a:gd name="connsiteY0" fmla="*/ 5182910 h 5182910"/>
              <a:gd name="connsiteX1" fmla="*/ 34457 w 4443650"/>
              <a:gd name="connsiteY1" fmla="*/ 44609 h 5182910"/>
              <a:gd name="connsiteX2" fmla="*/ 4443459 w 4443650"/>
              <a:gd name="connsiteY2" fmla="*/ 223 h 5182910"/>
              <a:gd name="connsiteX3" fmla="*/ 3316616 w 4443650"/>
              <a:gd name="connsiteY3" fmla="*/ 5181002 h 5182910"/>
              <a:gd name="connsiteX4" fmla="*/ 948 w 4443650"/>
              <a:gd name="connsiteY4" fmla="*/ 5182910 h 5182910"/>
              <a:gd name="connsiteX0" fmla="*/ 16786 w 4459488"/>
              <a:gd name="connsiteY0" fmla="*/ 5182910 h 5182910"/>
              <a:gd name="connsiteX1" fmla="*/ 0 w 4459488"/>
              <a:gd name="connsiteY1" fmla="*/ 22416 h 5182910"/>
              <a:gd name="connsiteX2" fmla="*/ 4459297 w 4459488"/>
              <a:gd name="connsiteY2" fmla="*/ 223 h 5182910"/>
              <a:gd name="connsiteX3" fmla="*/ 3332454 w 4459488"/>
              <a:gd name="connsiteY3" fmla="*/ 5181002 h 5182910"/>
              <a:gd name="connsiteX4" fmla="*/ 16786 w 4459488"/>
              <a:gd name="connsiteY4" fmla="*/ 5182910 h 5182910"/>
              <a:gd name="connsiteX0" fmla="*/ 16786 w 4472469"/>
              <a:gd name="connsiteY0" fmla="*/ 5182908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16786 w 4472469"/>
              <a:gd name="connsiteY4" fmla="*/ 5182908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938856 w 4472469"/>
              <a:gd name="connsiteY0" fmla="*/ 5171811 h 5227190"/>
              <a:gd name="connsiteX1" fmla="*/ 0 w 4472469"/>
              <a:gd name="connsiteY1" fmla="*/ 22414 h 5227190"/>
              <a:gd name="connsiteX2" fmla="*/ 4459297 w 4472469"/>
              <a:gd name="connsiteY2" fmla="*/ 221 h 5227190"/>
              <a:gd name="connsiteX3" fmla="*/ 4472469 w 4472469"/>
              <a:gd name="connsiteY3" fmla="*/ 5225386 h 5227190"/>
              <a:gd name="connsiteX4" fmla="*/ 938856 w 4472469"/>
              <a:gd name="connsiteY4" fmla="*/ 5171811 h 5227190"/>
              <a:gd name="connsiteX0" fmla="*/ 1249007 w 4472469"/>
              <a:gd name="connsiteY0" fmla="*/ 5238390 h 5238764"/>
              <a:gd name="connsiteX1" fmla="*/ 0 w 4472469"/>
              <a:gd name="connsiteY1" fmla="*/ 22414 h 5238764"/>
              <a:gd name="connsiteX2" fmla="*/ 4459297 w 4472469"/>
              <a:gd name="connsiteY2" fmla="*/ 221 h 5238764"/>
              <a:gd name="connsiteX3" fmla="*/ 4472469 w 4472469"/>
              <a:gd name="connsiteY3" fmla="*/ 5225386 h 5238764"/>
              <a:gd name="connsiteX4" fmla="*/ 1249007 w 4472469"/>
              <a:gd name="connsiteY4" fmla="*/ 5238390 h 5238764"/>
              <a:gd name="connsiteX0" fmla="*/ 1249007 w 16132314"/>
              <a:gd name="connsiteY0" fmla="*/ 5238381 h 5447657"/>
              <a:gd name="connsiteX1" fmla="*/ 0 w 16132314"/>
              <a:gd name="connsiteY1" fmla="*/ 22405 h 5447657"/>
              <a:gd name="connsiteX2" fmla="*/ 4459297 w 16132314"/>
              <a:gd name="connsiteY2" fmla="*/ 212 h 5447657"/>
              <a:gd name="connsiteX3" fmla="*/ 16132314 w 16132314"/>
              <a:gd name="connsiteY3" fmla="*/ 5445923 h 5447657"/>
              <a:gd name="connsiteX4" fmla="*/ 1249007 w 16132314"/>
              <a:gd name="connsiteY4" fmla="*/ 5238381 h 5447657"/>
              <a:gd name="connsiteX0" fmla="*/ 1249007 w 16159865"/>
              <a:gd name="connsiteY0" fmla="*/ 5216023 h 5425308"/>
              <a:gd name="connsiteX1" fmla="*/ 0 w 16159865"/>
              <a:gd name="connsiteY1" fmla="*/ 47 h 5425308"/>
              <a:gd name="connsiteX2" fmla="*/ 16158012 w 16159865"/>
              <a:gd name="connsiteY2" fmla="*/ 9361 h 5425308"/>
              <a:gd name="connsiteX3" fmla="*/ 16132314 w 16159865"/>
              <a:gd name="connsiteY3" fmla="*/ 5423565 h 5425308"/>
              <a:gd name="connsiteX4" fmla="*/ 1249007 w 16159865"/>
              <a:gd name="connsiteY4" fmla="*/ 5216023 h 5425308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  <a:gd name="connsiteX0" fmla="*/ 1598804 w 16159865"/>
              <a:gd name="connsiteY0" fmla="*/ 5468072 h 5468430"/>
              <a:gd name="connsiteX1" fmla="*/ 0 w 16159865"/>
              <a:gd name="connsiteY1" fmla="*/ 47 h 5468430"/>
              <a:gd name="connsiteX2" fmla="*/ 16158012 w 16159865"/>
              <a:gd name="connsiteY2" fmla="*/ 9361 h 5468430"/>
              <a:gd name="connsiteX3" fmla="*/ 16132314 w 16159865"/>
              <a:gd name="connsiteY3" fmla="*/ 5423565 h 5468430"/>
              <a:gd name="connsiteX4" fmla="*/ 1598804 w 16159865"/>
              <a:gd name="connsiteY4" fmla="*/ 5468072 h 54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865" h="5468430">
                <a:moveTo>
                  <a:pt x="1598804" y="5468072"/>
                </a:moveTo>
                <a:cubicBezTo>
                  <a:pt x="1598796" y="5519622"/>
                  <a:pt x="8390" y="-18213"/>
                  <a:pt x="0" y="47"/>
                </a:cubicBezTo>
                <a:lnTo>
                  <a:pt x="16158012" y="9361"/>
                </a:lnTo>
                <a:cubicBezTo>
                  <a:pt x="16175745" y="-30486"/>
                  <a:pt x="16058531" y="5538147"/>
                  <a:pt x="16132314" y="5423565"/>
                </a:cubicBezTo>
                <a:lnTo>
                  <a:pt x="1598804" y="5468072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38290" y="122679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8" y="1264080"/>
            <a:ext cx="4905152" cy="1297747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6390" y="3238992"/>
            <a:ext cx="4905152" cy="1397986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2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</a:t>
            </a:r>
            <a:br>
              <a:rPr lang="en-GB" dirty="0"/>
            </a:br>
            <a:r>
              <a:rPr lang="en-GB" dirty="0"/>
              <a:t>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36391" y="2695550"/>
            <a:ext cx="4905152" cy="417427"/>
          </a:xfrm>
        </p:spPr>
        <p:txBody>
          <a:bodyPr lIns="72000" tIns="46800" rIns="72000" numCol="1">
            <a:noAutofit/>
          </a:bodyPr>
          <a:lstStyle>
            <a:lvl1pPr marL="171450" marR="0" indent="-17145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200" b="1" i="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41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338290" y="122679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7402" y="3148506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2927" y="1329316"/>
            <a:ext cx="2525800" cy="1623635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3362381" y="1327994"/>
            <a:ext cx="2525800" cy="1623635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73864" y="41621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6248745" y="1327994"/>
            <a:ext cx="2525800" cy="1623635"/>
          </a:xfr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322955" y="210704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4500" y="34636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41629" y="3806597"/>
            <a:ext cx="2531326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368402" y="3806597"/>
            <a:ext cx="2502462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43219" y="3806597"/>
            <a:ext cx="2502463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75230" y="3728377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345311" y="3148506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248993" y="3148506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84685" y="3728377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211456" y="3728377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White (Insert Image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835" y="4778827"/>
            <a:ext cx="2057400" cy="273844"/>
          </a:xfrm>
        </p:spPr>
        <p:txBody>
          <a:bodyPr/>
          <a:lstStyle>
            <a:lvl1pPr algn="r">
              <a:defRPr>
                <a:solidFill>
                  <a:srgbClr val="032048"/>
                </a:solidFill>
              </a:defRPr>
            </a:lvl1pPr>
          </a:lstStyle>
          <a:p>
            <a:fld id="{D1666282-696E-4BC8-B8B0-F336AA0FA017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799" y="4752435"/>
            <a:ext cx="540000" cy="273844"/>
          </a:xfrm>
        </p:spPr>
        <p:txBody>
          <a:bodyPr/>
          <a:lstStyle>
            <a:lvl1pPr>
              <a:defRPr>
                <a:solidFill>
                  <a:srgbClr val="032048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41" y="-204023"/>
            <a:ext cx="6530695" cy="1101600"/>
          </a:xfrm>
        </p:spPr>
        <p:txBody>
          <a:bodyPr anchor="b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338290" y="122679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73864" y="41621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322955" y="210704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4500" y="34636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116219" y="2109415"/>
            <a:ext cx="2502463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116220" y="1451324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078683" y="2031195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116219" y="3720006"/>
            <a:ext cx="2502463" cy="690358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900" b="0" i="0">
                <a:solidFill>
                  <a:srgbClr val="032048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6116220" y="3061915"/>
            <a:ext cx="2531326" cy="534494"/>
          </a:xfrm>
        </p:spPr>
        <p:txBody>
          <a:bodyPr>
            <a:noAutofit/>
          </a:bodyPr>
          <a:lstStyle>
            <a:lvl1pPr marL="0" marR="0" indent="0" algn="l" defTabSz="6857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None/>
              <a:tabLst/>
              <a:defRPr sz="1400" b="1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magna.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078683" y="3641786"/>
            <a:ext cx="2672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208818" y="34001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4318" y="1443182"/>
            <a:ext cx="5449455" cy="2973825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3469436"/>
              <a:gd name="connsiteY0" fmla="*/ 5155434 h 5155434"/>
              <a:gd name="connsiteX1" fmla="*/ 25126 w 3469436"/>
              <a:gd name="connsiteY1" fmla="*/ 18683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  <a:gd name="connsiteX0" fmla="*/ 0 w 5011330"/>
              <a:gd name="connsiteY0" fmla="*/ 5155434 h 5155434"/>
              <a:gd name="connsiteX1" fmla="*/ 25126 w 5011330"/>
              <a:gd name="connsiteY1" fmla="*/ 18683 h 5155434"/>
              <a:gd name="connsiteX2" fmla="*/ 5011330 w 5011330"/>
              <a:gd name="connsiteY2" fmla="*/ 0 h 5155434"/>
              <a:gd name="connsiteX3" fmla="*/ 3469376 w 5011330"/>
              <a:gd name="connsiteY3" fmla="*/ 5155075 h 5155434"/>
              <a:gd name="connsiteX4" fmla="*/ 0 w 5011330"/>
              <a:gd name="connsiteY4" fmla="*/ 5155434 h 5155434"/>
              <a:gd name="connsiteX0" fmla="*/ 0 w 5011330"/>
              <a:gd name="connsiteY0" fmla="*/ 5155434 h 5157782"/>
              <a:gd name="connsiteX1" fmla="*/ 25126 w 5011330"/>
              <a:gd name="connsiteY1" fmla="*/ 18683 h 5157782"/>
              <a:gd name="connsiteX2" fmla="*/ 5011330 w 5011330"/>
              <a:gd name="connsiteY2" fmla="*/ 0 h 5157782"/>
              <a:gd name="connsiteX3" fmla="*/ 3469376 w 5011330"/>
              <a:gd name="connsiteY3" fmla="*/ 5155075 h 5157782"/>
              <a:gd name="connsiteX4" fmla="*/ 0 w 5011330"/>
              <a:gd name="connsiteY4" fmla="*/ 5155434 h 5157782"/>
              <a:gd name="connsiteX0" fmla="*/ 0 w 5011473"/>
              <a:gd name="connsiteY0" fmla="*/ 5155658 h 5157127"/>
              <a:gd name="connsiteX1" fmla="*/ 25126 w 5011473"/>
              <a:gd name="connsiteY1" fmla="*/ 18907 h 5157127"/>
              <a:gd name="connsiteX2" fmla="*/ 5011330 w 5011473"/>
              <a:gd name="connsiteY2" fmla="*/ 224 h 5157127"/>
              <a:gd name="connsiteX3" fmla="*/ 3469376 w 5011473"/>
              <a:gd name="connsiteY3" fmla="*/ 5155299 h 5157127"/>
              <a:gd name="connsiteX4" fmla="*/ 0 w 5011473"/>
              <a:gd name="connsiteY4" fmla="*/ 5155658 h 5157127"/>
              <a:gd name="connsiteX0" fmla="*/ 0 w 4656540"/>
              <a:gd name="connsiteY0" fmla="*/ 5136975 h 5138450"/>
              <a:gd name="connsiteX1" fmla="*/ 25126 w 4656540"/>
              <a:gd name="connsiteY1" fmla="*/ 224 h 5138450"/>
              <a:gd name="connsiteX2" fmla="*/ 4656357 w 4656540"/>
              <a:gd name="connsiteY2" fmla="*/ 224 h 5138450"/>
              <a:gd name="connsiteX3" fmla="*/ 3469376 w 4656540"/>
              <a:gd name="connsiteY3" fmla="*/ 5136616 h 5138450"/>
              <a:gd name="connsiteX4" fmla="*/ 0 w 4656540"/>
              <a:gd name="connsiteY4" fmla="*/ 5136975 h 5138450"/>
              <a:gd name="connsiteX0" fmla="*/ 0 w 7368465"/>
              <a:gd name="connsiteY0" fmla="*/ 5136975 h 5138450"/>
              <a:gd name="connsiteX1" fmla="*/ 25126 w 7368465"/>
              <a:gd name="connsiteY1" fmla="*/ 224 h 5138450"/>
              <a:gd name="connsiteX2" fmla="*/ 7368407 w 7368465"/>
              <a:gd name="connsiteY2" fmla="*/ 223 h 5138450"/>
              <a:gd name="connsiteX3" fmla="*/ 3469376 w 7368465"/>
              <a:gd name="connsiteY3" fmla="*/ 5136616 h 5138450"/>
              <a:gd name="connsiteX4" fmla="*/ 0 w 7368465"/>
              <a:gd name="connsiteY4" fmla="*/ 5136975 h 5138450"/>
              <a:gd name="connsiteX0" fmla="*/ 0 w 7368555"/>
              <a:gd name="connsiteY0" fmla="*/ 5136975 h 5138450"/>
              <a:gd name="connsiteX1" fmla="*/ 25126 w 7368555"/>
              <a:gd name="connsiteY1" fmla="*/ 224 h 5138450"/>
              <a:gd name="connsiteX2" fmla="*/ 7368407 w 7368555"/>
              <a:gd name="connsiteY2" fmla="*/ 223 h 5138450"/>
              <a:gd name="connsiteX3" fmla="*/ 5891458 w 7368555"/>
              <a:gd name="connsiteY3" fmla="*/ 5136617 h 5138450"/>
              <a:gd name="connsiteX4" fmla="*/ 0 w 7368555"/>
              <a:gd name="connsiteY4" fmla="*/ 5136975 h 5138450"/>
              <a:gd name="connsiteX0" fmla="*/ 0 w 7368603"/>
              <a:gd name="connsiteY0" fmla="*/ 5136975 h 5138450"/>
              <a:gd name="connsiteX1" fmla="*/ 25126 w 7368603"/>
              <a:gd name="connsiteY1" fmla="*/ 224 h 5138450"/>
              <a:gd name="connsiteX2" fmla="*/ 7368407 w 7368603"/>
              <a:gd name="connsiteY2" fmla="*/ 223 h 5138450"/>
              <a:gd name="connsiteX3" fmla="*/ 6266711 w 7368603"/>
              <a:gd name="connsiteY3" fmla="*/ 5136617 h 5138450"/>
              <a:gd name="connsiteX4" fmla="*/ 0 w 7368603"/>
              <a:gd name="connsiteY4" fmla="*/ 5136975 h 5138450"/>
              <a:gd name="connsiteX0" fmla="*/ 930060 w 8298663"/>
              <a:gd name="connsiteY0" fmla="*/ 5136975 h 5138450"/>
              <a:gd name="connsiteX1" fmla="*/ 0 w 8298663"/>
              <a:gd name="connsiteY1" fmla="*/ 223 h 5138450"/>
              <a:gd name="connsiteX2" fmla="*/ 8298467 w 8298663"/>
              <a:gd name="connsiteY2" fmla="*/ 223 h 5138450"/>
              <a:gd name="connsiteX3" fmla="*/ 7196771 w 8298663"/>
              <a:gd name="connsiteY3" fmla="*/ 5136617 h 5138450"/>
              <a:gd name="connsiteX4" fmla="*/ 930060 w 8298663"/>
              <a:gd name="connsiteY4" fmla="*/ 5136975 h 5138450"/>
              <a:gd name="connsiteX0" fmla="*/ 0 w 8323788"/>
              <a:gd name="connsiteY0" fmla="*/ 5171813 h 5171813"/>
              <a:gd name="connsiteX1" fmla="*/ 25125 w 8323788"/>
              <a:gd name="connsiteY1" fmla="*/ 223 h 5171813"/>
              <a:gd name="connsiteX2" fmla="*/ 8323592 w 8323788"/>
              <a:gd name="connsiteY2" fmla="*/ 223 h 5171813"/>
              <a:gd name="connsiteX3" fmla="*/ 7221896 w 8323788"/>
              <a:gd name="connsiteY3" fmla="*/ 5136617 h 5171813"/>
              <a:gd name="connsiteX4" fmla="*/ 0 w 8323788"/>
              <a:gd name="connsiteY4" fmla="*/ 5171813 h 51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3788" h="5171813">
                <a:moveTo>
                  <a:pt x="0" y="5171813"/>
                </a:moveTo>
                <a:lnTo>
                  <a:pt x="25125" y="223"/>
                </a:lnTo>
                <a:lnTo>
                  <a:pt x="8323592" y="223"/>
                </a:lnTo>
                <a:cubicBezTo>
                  <a:pt x="8341325" y="-39624"/>
                  <a:pt x="7148113" y="5251199"/>
                  <a:pt x="7221896" y="5136617"/>
                </a:cubicBezTo>
                <a:lnTo>
                  <a:pt x="0" y="5171813"/>
                </a:lnTo>
                <a:close/>
              </a:path>
            </a:pathLst>
          </a:custGeom>
          <a:solidFill>
            <a:srgbClr val="D9D9D9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011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20"/>
            <a:ext cx="8402400" cy="289491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3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29/04/2021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3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7"/>
            <a:ext cx="5400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7" r:id="rId2"/>
    <p:sldLayoutId id="2147483669" r:id="rId3"/>
    <p:sldLayoutId id="2147483723" r:id="rId4"/>
    <p:sldLayoutId id="2147483726" r:id="rId5"/>
    <p:sldLayoutId id="2147483725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24" r:id="rId13"/>
    <p:sldLayoutId id="2147483672" r:id="rId14"/>
  </p:sldLayoutIdLst>
  <p:hf sldNum="0" hdr="0" ftr="0" dt="0"/>
  <p:txStyles>
    <p:titleStyle>
      <a:lvl1pPr algn="l" defTabSz="685722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Sanchez Regular" panose="02000000000000000000" pitchFamily="50" charset="0"/>
          <a:ea typeface="+mj-ea"/>
          <a:cs typeface="+mj-cs"/>
        </a:defRPr>
      </a:lvl1pPr>
    </p:titleStyle>
    <p:bodyStyle>
      <a:lvl1pPr marL="171430" indent="-171430" algn="l" defTabSz="685722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92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52" indent="-171430" algn="l" defTabSz="685722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13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75" indent="-171430" algn="l" defTabSz="685722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735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7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7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9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4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bi-mechanisms-populations@bristol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Integrating Health Research: Mechanisms to Populations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Emma Vincent</a:t>
            </a:r>
          </a:p>
          <a:p>
            <a:r>
              <a:rPr lang="en-US" dirty="0"/>
              <a:t>Chrissy Hammond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8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BA6B7-6679-3944-B430-55C70A03C3D8}"/>
              </a:ext>
            </a:extLst>
          </p:cNvPr>
          <p:cNvSpPr txBox="1"/>
          <p:nvPr/>
        </p:nvSpPr>
        <p:spPr>
          <a:xfrm>
            <a:off x="567268" y="1676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 to </a:t>
            </a:r>
            <a:r>
              <a:rPr lang="en-GB" b="1" dirty="0"/>
              <a:t>Integrating Health Research: Mechanisms to Populations </a:t>
            </a:r>
            <a:r>
              <a:rPr lang="en-GB" dirty="0"/>
              <a:t>– Emma Vincent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Engaging with </a:t>
            </a:r>
            <a:r>
              <a:rPr lang="en-GB" b="1" dirty="0"/>
              <a:t>Integrating Health Research: Mechanisms to Populations</a:t>
            </a:r>
            <a:r>
              <a:rPr lang="en-GB" dirty="0"/>
              <a:t>  – Ruth Mitchell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Q&amp;A session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could everyone have their videos switched off and remain muted -  we will invite people to unmute at the Q&amp;A session.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the Q&amp;A session please use the chat function for questions and feel free to post them throughout the presentations.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note that this meeting is being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make the slides and recording available for attendees following the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0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1026" name="Picture 2" descr="Are metabolites associated with obesity causing colorectal cancer? | World  Cancer Research Fund International">
            <a:extLst>
              <a:ext uri="{FF2B5EF4-FFF2-40B4-BE49-F238E27FC236}">
                <a16:creationId xmlns:a16="http://schemas.microsoft.com/office/drawing/2014/main" id="{25B67F6F-3C4E-C54A-92C4-D4D6CA46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0" y="2362200"/>
            <a:ext cx="1437400" cy="18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2F3E9-6F34-474B-86EE-023C768EC087}"/>
              </a:ext>
            </a:extLst>
          </p:cNvPr>
          <p:cNvSpPr txBox="1"/>
          <p:nvPr/>
        </p:nvSpPr>
        <p:spPr>
          <a:xfrm>
            <a:off x="1244827" y="1812555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Strand Co-Leads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CAFAF-801B-7948-BB0F-08FC3A1B56D5}"/>
              </a:ext>
            </a:extLst>
          </p:cNvPr>
          <p:cNvSpPr txBox="1"/>
          <p:nvPr/>
        </p:nvSpPr>
        <p:spPr>
          <a:xfrm>
            <a:off x="454900" y="4306541"/>
            <a:ext cx="1346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Emma Vincent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1FC31-B4B5-8E46-8C7D-AC5C21A4E31C}"/>
              </a:ext>
            </a:extLst>
          </p:cNvPr>
          <p:cNvSpPr txBox="1"/>
          <p:nvPr/>
        </p:nvSpPr>
        <p:spPr>
          <a:xfrm>
            <a:off x="2114155" y="430654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Chrissy Hammond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812C0-23D0-FC45-AB6D-2815AB7CB0C6}"/>
              </a:ext>
            </a:extLst>
          </p:cNvPr>
          <p:cNvSpPr txBox="1"/>
          <p:nvPr/>
        </p:nvSpPr>
        <p:spPr>
          <a:xfrm>
            <a:off x="4808662" y="4306541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Ruth Mitchell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15033-48D4-FB45-8DE7-3073450A9DC0}"/>
              </a:ext>
            </a:extLst>
          </p:cNvPr>
          <p:cNvSpPr txBox="1"/>
          <p:nvPr/>
        </p:nvSpPr>
        <p:spPr>
          <a:xfrm>
            <a:off x="7029845" y="4306541"/>
            <a:ext cx="19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Esther </a:t>
            </a:r>
            <a:r>
              <a:rPr lang="en-GB" dirty="0"/>
              <a:t>Kissane-Webb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51A04-6D17-3044-95F0-1EA2FC437096}"/>
              </a:ext>
            </a:extLst>
          </p:cNvPr>
          <p:cNvSpPr txBox="1"/>
          <p:nvPr/>
        </p:nvSpPr>
        <p:spPr>
          <a:xfrm>
            <a:off x="3925334" y="1812555"/>
            <a:ext cx="2912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Strand Senior Research Associate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6209F0-86C0-2B47-99D9-A7226AF0DC07}"/>
              </a:ext>
            </a:extLst>
          </p:cNvPr>
          <p:cNvSpPr txBox="1"/>
          <p:nvPr/>
        </p:nvSpPr>
        <p:spPr>
          <a:xfrm>
            <a:off x="6994220" y="1812555"/>
            <a:ext cx="1886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Strand Administration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CD5D29-0759-6A43-BE49-E8C9F008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845" y="2355173"/>
            <a:ext cx="1360262" cy="1888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3C80D1-EEBB-0E43-8496-EC9EC1D4E0FA}"/>
              </a:ext>
            </a:extLst>
          </p:cNvPr>
          <p:cNvSpPr txBox="1"/>
          <p:nvPr/>
        </p:nvSpPr>
        <p:spPr>
          <a:xfrm>
            <a:off x="204004" y="1383844"/>
            <a:ext cx="503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Integrating Health Research: Mechanisms to Populations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8C8A79-4E11-DB4B-8E4E-C7D0B4FCA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44" y="2373103"/>
            <a:ext cx="1599533" cy="1908758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A0107C2-03DE-644D-AFBC-872A82812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267" y="2362885"/>
            <a:ext cx="1537601" cy="18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9663-5A48-0D41-AB2E-A49519CD3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42" y="-204023"/>
            <a:ext cx="6032592" cy="1101600"/>
          </a:xfrm>
        </p:spPr>
        <p:txBody>
          <a:bodyPr/>
          <a:lstStyle/>
          <a:p>
            <a:r>
              <a:rPr lang="en-GB" dirty="0"/>
              <a:t>Integrating Health Research: Mechanisms to Populations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E8A7-EE8A-8642-8603-07CF8B1C0E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06DAAF76-8D28-2549-8492-4E773A67E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13008" r="36138" b="4607"/>
          <a:stretch/>
        </p:blipFill>
        <p:spPr>
          <a:xfrm>
            <a:off x="2958809" y="1422802"/>
            <a:ext cx="3226381" cy="30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is this Research Strand needed?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69FA6-E53B-F648-8D78-70AB887AF60B}"/>
              </a:ext>
            </a:extLst>
          </p:cNvPr>
          <p:cNvSpPr txBox="1"/>
          <p:nvPr/>
        </p:nvSpPr>
        <p:spPr>
          <a:xfrm>
            <a:off x="673239" y="1436915"/>
            <a:ext cx="46426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Barriers to undertaking interdisciplinary research: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169228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we break down the barriers?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D3437-2D4F-5B48-B2D7-5D44D9327931}"/>
              </a:ext>
            </a:extLst>
          </p:cNvPr>
          <p:cNvSpPr txBox="1"/>
          <p:nvPr/>
        </p:nvSpPr>
        <p:spPr>
          <a:xfrm>
            <a:off x="276488" y="3729201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Ruth Mitchell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8F2D4-E414-5446-9BD4-37E47995F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2" y="1666389"/>
            <a:ext cx="1419939" cy="2062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199A5-668E-9A47-9B2C-45B2D923911E}"/>
              </a:ext>
            </a:extLst>
          </p:cNvPr>
          <p:cNvSpPr txBox="1"/>
          <p:nvPr/>
        </p:nvSpPr>
        <p:spPr>
          <a:xfrm>
            <a:off x="1893801" y="1482433"/>
            <a:ext cx="40190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r>
              <a:rPr lang="en-US" sz="1600" b="1" dirty="0"/>
              <a:t>What is needed and what can we offer?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home for interdisciplinary research.</a:t>
            </a:r>
          </a:p>
          <a:p>
            <a:pPr marL="628611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 point /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Researcher time and expertise.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Community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F48C85-0EBC-E940-AA1A-B99A19C52EBB}"/>
              </a:ext>
            </a:extLst>
          </p:cNvPr>
          <p:cNvSpPr/>
          <p:nvPr/>
        </p:nvSpPr>
        <p:spPr>
          <a:xfrm>
            <a:off x="6729668" y="1784826"/>
            <a:ext cx="2151649" cy="182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Get involved</a:t>
            </a:r>
          </a:p>
          <a:p>
            <a:endParaRPr lang="en-US" b="1" dirty="0"/>
          </a:p>
          <a:p>
            <a:r>
              <a:rPr lang="en-US" dirty="0"/>
              <a:t>What can this Strand do for you?</a:t>
            </a:r>
          </a:p>
          <a:p>
            <a:endParaRPr lang="en-US" dirty="0"/>
          </a:p>
          <a:p>
            <a:r>
              <a:rPr lang="en-US" dirty="0"/>
              <a:t>Become part of the community.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0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2E01-A5BF-834D-89B4-A1FDEF133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to engage?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380ED7-EE0B-D04B-BE0B-9D13CEEE559C}"/>
              </a:ext>
            </a:extLst>
          </p:cNvPr>
          <p:cNvCxnSpPr>
            <a:cxnSpLocks/>
          </p:cNvCxnSpPr>
          <p:nvPr/>
        </p:nvCxnSpPr>
        <p:spPr>
          <a:xfrm>
            <a:off x="1807541" y="2857624"/>
            <a:ext cx="6530695" cy="9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75444A-D19E-3045-800A-5910A61B6099}"/>
              </a:ext>
            </a:extLst>
          </p:cNvPr>
          <p:cNvSpPr txBox="1"/>
          <p:nvPr/>
        </p:nvSpPr>
        <p:spPr>
          <a:xfrm>
            <a:off x="585216" y="142050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 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482E6-077B-9944-8D4F-484DCD79377B}"/>
              </a:ext>
            </a:extLst>
          </p:cNvPr>
          <p:cNvCxnSpPr>
            <a:cxnSpLocks/>
          </p:cNvCxnSpPr>
          <p:nvPr/>
        </p:nvCxnSpPr>
        <p:spPr>
          <a:xfrm flipV="1">
            <a:off x="1822908" y="2857624"/>
            <a:ext cx="0" cy="26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6DCA3D-2477-9B43-9E7F-6F2542EBCF96}"/>
              </a:ext>
            </a:extLst>
          </p:cNvPr>
          <p:cNvCxnSpPr>
            <a:cxnSpLocks/>
          </p:cNvCxnSpPr>
          <p:nvPr/>
        </p:nvCxnSpPr>
        <p:spPr>
          <a:xfrm flipV="1">
            <a:off x="8323824" y="2857624"/>
            <a:ext cx="0" cy="26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575D18-6F1B-5F48-A926-54B62EF18B0C}"/>
              </a:ext>
            </a:extLst>
          </p:cNvPr>
          <p:cNvCxnSpPr>
            <a:cxnSpLocks/>
          </p:cNvCxnSpPr>
          <p:nvPr/>
        </p:nvCxnSpPr>
        <p:spPr>
          <a:xfrm flipV="1">
            <a:off x="5368088" y="2866768"/>
            <a:ext cx="0" cy="26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B957A-EC88-2E40-AB3C-DD0EEEAF4C0B}"/>
              </a:ext>
            </a:extLst>
          </p:cNvPr>
          <p:cNvCxnSpPr>
            <a:cxnSpLocks/>
          </p:cNvCxnSpPr>
          <p:nvPr/>
        </p:nvCxnSpPr>
        <p:spPr>
          <a:xfrm flipV="1">
            <a:off x="7058508" y="2875032"/>
            <a:ext cx="0" cy="26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F18D11-AEDB-5448-B3AB-AFC47FDE3C28}"/>
              </a:ext>
            </a:extLst>
          </p:cNvPr>
          <p:cNvSpPr txBox="1"/>
          <p:nvPr/>
        </p:nvSpPr>
        <p:spPr>
          <a:xfrm>
            <a:off x="4579250" y="313551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Grant / Fellowship</a:t>
            </a:r>
          </a:p>
          <a:p>
            <a:r>
              <a:rPr lang="en-US" dirty="0"/>
              <a:t>submission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DCA06-D750-F74F-BBA6-E331724D4473}"/>
              </a:ext>
            </a:extLst>
          </p:cNvPr>
          <p:cNvSpPr txBox="1"/>
          <p:nvPr/>
        </p:nvSpPr>
        <p:spPr>
          <a:xfrm>
            <a:off x="6254441" y="3121616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submission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674008C5-6132-A742-A47B-3DA9F2FF46CA}"/>
              </a:ext>
            </a:extLst>
          </p:cNvPr>
          <p:cNvSpPr/>
          <p:nvPr/>
        </p:nvSpPr>
        <p:spPr>
          <a:xfrm>
            <a:off x="1728906" y="2508248"/>
            <a:ext cx="194400" cy="303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F9AF1-0B09-B14F-8443-B8FB734272C6}"/>
              </a:ext>
            </a:extLst>
          </p:cNvPr>
          <p:cNvSpPr txBox="1"/>
          <p:nvPr/>
        </p:nvSpPr>
        <p:spPr>
          <a:xfrm>
            <a:off x="1378124" y="196108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  <a:p>
            <a:r>
              <a:rPr lang="en-US" dirty="0"/>
              <a:t>building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ED0B8-EA31-8348-9FF6-B7F2C15D88F4}"/>
              </a:ext>
            </a:extLst>
          </p:cNvPr>
          <p:cNvSpPr txBox="1"/>
          <p:nvPr/>
        </p:nvSpPr>
        <p:spPr>
          <a:xfrm>
            <a:off x="95338" y="1946056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Strand</a:t>
            </a:r>
          </a:p>
          <a:p>
            <a:r>
              <a:rPr lang="en-US" i="1" dirty="0"/>
              <a:t>Engagement: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8938FC68-6501-B24B-A73D-872A425A194F}"/>
              </a:ext>
            </a:extLst>
          </p:cNvPr>
          <p:cNvSpPr/>
          <p:nvPr/>
        </p:nvSpPr>
        <p:spPr>
          <a:xfrm>
            <a:off x="2624869" y="2508248"/>
            <a:ext cx="194400" cy="303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31ADD-E8DB-8D4D-B3D3-4B55F6A32CD1}"/>
              </a:ext>
            </a:extLst>
          </p:cNvPr>
          <p:cNvSpPr txBox="1"/>
          <p:nvPr/>
        </p:nvSpPr>
        <p:spPr>
          <a:xfrm>
            <a:off x="2502213" y="19610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Initiate</a:t>
            </a:r>
          </a:p>
          <a:p>
            <a:r>
              <a:rPr lang="en-US" dirty="0"/>
              <a:t>collaboration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904F619-6B33-E74A-9A31-195F4AA62150}"/>
              </a:ext>
            </a:extLst>
          </p:cNvPr>
          <p:cNvSpPr/>
          <p:nvPr/>
        </p:nvSpPr>
        <p:spPr>
          <a:xfrm>
            <a:off x="4045535" y="2508248"/>
            <a:ext cx="194400" cy="303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9D69D0-FB69-BA42-82E7-64696280FC97}"/>
              </a:ext>
            </a:extLst>
          </p:cNvPr>
          <p:cNvSpPr txBox="1"/>
          <p:nvPr/>
        </p:nvSpPr>
        <p:spPr>
          <a:xfrm>
            <a:off x="3738733" y="1745636"/>
            <a:ext cx="100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 </a:t>
            </a:r>
          </a:p>
          <a:p>
            <a:r>
              <a:rPr lang="en-US" dirty="0"/>
              <a:t>ID project </a:t>
            </a:r>
          </a:p>
          <a:p>
            <a:r>
              <a:rPr lang="en-US" dirty="0"/>
              <a:t>proposal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5BD3858-DE64-B44A-893A-7783061E3666}"/>
              </a:ext>
            </a:extLst>
          </p:cNvPr>
          <p:cNvSpPr/>
          <p:nvPr/>
        </p:nvSpPr>
        <p:spPr>
          <a:xfrm>
            <a:off x="4948930" y="2508248"/>
            <a:ext cx="194400" cy="303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49C390-9F3B-AE4E-A0B0-54112ABA607A}"/>
              </a:ext>
            </a:extLst>
          </p:cNvPr>
          <p:cNvSpPr txBox="1"/>
          <p:nvPr/>
        </p:nvSpPr>
        <p:spPr>
          <a:xfrm>
            <a:off x="4776481" y="196108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Prelim</a:t>
            </a:r>
          </a:p>
          <a:p>
            <a:r>
              <a:rPr lang="en-US" dirty="0"/>
              <a:t>data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193DEF4C-B6A6-CC47-95D3-6D4CCA95C973}"/>
              </a:ext>
            </a:extLst>
          </p:cNvPr>
          <p:cNvSpPr/>
          <p:nvPr/>
        </p:nvSpPr>
        <p:spPr>
          <a:xfrm>
            <a:off x="5629409" y="2508248"/>
            <a:ext cx="194400" cy="303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A58131-DC82-B147-A1B4-A70ECADA7CF1}"/>
              </a:ext>
            </a:extLst>
          </p:cNvPr>
          <p:cNvSpPr txBox="1"/>
          <p:nvPr/>
        </p:nvSpPr>
        <p:spPr>
          <a:xfrm>
            <a:off x="5506452" y="196108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Publication</a:t>
            </a:r>
          </a:p>
          <a:p>
            <a:r>
              <a:rPr lang="en-US" dirty="0"/>
              <a:t>data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6ADFC60E-8ECB-7649-A33F-E990C1AD21F9}"/>
              </a:ext>
            </a:extLst>
          </p:cNvPr>
          <p:cNvSpPr/>
          <p:nvPr/>
        </p:nvSpPr>
        <p:spPr>
          <a:xfrm>
            <a:off x="7317894" y="2508248"/>
            <a:ext cx="194400" cy="303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5FDA0B-D89B-8643-AC28-1CA4DEBF3D93}"/>
              </a:ext>
            </a:extLst>
          </p:cNvPr>
          <p:cNvSpPr txBox="1"/>
          <p:nvPr/>
        </p:nvSpPr>
        <p:spPr>
          <a:xfrm>
            <a:off x="7003090" y="2176523"/>
            <a:ext cx="82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40541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 with 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70D488-94C9-4446-A5BB-2F1B5D72F1ED}"/>
              </a:ext>
            </a:extLst>
          </p:cNvPr>
          <p:cNvSpPr/>
          <p:nvPr/>
        </p:nvSpPr>
        <p:spPr>
          <a:xfrm>
            <a:off x="386861" y="1918255"/>
            <a:ext cx="8636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www.bristol.ac.uk</a:t>
            </a:r>
            <a:r>
              <a:rPr lang="en-US" dirty="0"/>
              <a:t>/</a:t>
            </a:r>
            <a:r>
              <a:rPr lang="en-US" dirty="0" err="1"/>
              <a:t>blackwell</a:t>
            </a:r>
            <a:r>
              <a:rPr lang="en-US" dirty="0"/>
              <a:t>/health-research/research-strands/mechanisms-to-populations/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BFAE1-61BD-BC40-814A-374CA1BF887D}"/>
              </a:ext>
            </a:extLst>
          </p:cNvPr>
          <p:cNvSpPr/>
          <p:nvPr/>
        </p:nvSpPr>
        <p:spPr>
          <a:xfrm>
            <a:off x="386861" y="1502072"/>
            <a:ext cx="3789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F7CA4"/>
                </a:solidFill>
                <a:latin typeface="Open Sans" panose="020B0606030504020204" pitchFamily="34" charset="0"/>
                <a:hlinkClick r:id="rId3"/>
              </a:rPr>
              <a:t>ebi-mechanisms-populations@bristol.ac.uk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67C95D-9E86-AE4E-B45E-86389DF0D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100" y="2575197"/>
            <a:ext cx="4967319" cy="23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Integrating Health Research: Mechanisms to 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4246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0FF605-8769-4645-A073-D1DECA4EC4CC}" vid="{10EFF656-C828-4914-B15D-308017C0FF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e534e88d-a9dd-4e64-bce8-1ff4c51c92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56EC84B79324E8FB523259E7A39DF" ma:contentTypeVersion="13" ma:contentTypeDescription="Create a new document." ma:contentTypeScope="" ma:versionID="dfe4acbd0e5e786c77e85be21be63b91">
  <xsd:schema xmlns:xsd="http://www.w3.org/2001/XMLSchema" xmlns:xs="http://www.w3.org/2001/XMLSchema" xmlns:p="http://schemas.microsoft.com/office/2006/metadata/properties" xmlns:ns2="e534e88d-a9dd-4e64-bce8-1ff4c51c92b7" xmlns:ns3="8f5a9896-a2b5-41bf-a378-369a84f0822c" targetNamespace="http://schemas.microsoft.com/office/2006/metadata/properties" ma:root="true" ma:fieldsID="5597192f307ddb242439faa9f1d75731" ns2:_="" ns3:_="">
    <xsd:import namespace="e534e88d-a9dd-4e64-bce8-1ff4c51c92b7"/>
    <xsd:import namespace="8f5a9896-a2b5-41bf-a378-369a84f08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escrip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4e88d-a9dd-4e64-bce8-1ff4c51c9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12" nillable="true" ma:displayName="Description" ma:description="What is in this file" ma:format="Dropdown" ma:internalName="Description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a9896-a2b5-41bf-a378-369a84f08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750A2-D7E9-4D0C-B28B-6A439C7E3B8D}">
  <ds:schemaRefs>
    <ds:schemaRef ds:uri="http://schemas.openxmlformats.org/package/2006/metadata/core-properties"/>
    <ds:schemaRef ds:uri="http://purl.org/dc/dcmitype/"/>
    <ds:schemaRef ds:uri="http://purl.org/dc/elements/1.1/"/>
    <ds:schemaRef ds:uri="8f5a9896-a2b5-41bf-a378-369a84f0822c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534e88d-a9dd-4e64-bce8-1ff4c51c92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9D9931-A798-4944-99F1-3B11D5C160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57F8E-265E-4F6C-B71B-26B500014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34e88d-a9dd-4e64-bce8-1ff4c51c92b7"/>
    <ds:schemaRef ds:uri="8f5a9896-a2b5-41bf-a378-369a84f08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widescreen</Template>
  <TotalTime>1921</TotalTime>
  <Words>281</Words>
  <Application>Microsoft Office PowerPoint</Application>
  <PresentationFormat>On-screen Show (16:9)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Open Sans</vt:lpstr>
      <vt:lpstr>Sanchez Regular</vt:lpstr>
      <vt:lpstr>Wingdings</vt:lpstr>
      <vt:lpstr>University of Bristol (Main URL)</vt:lpstr>
      <vt:lpstr>Integrating Health Research: Mechanisms to Populations </vt:lpstr>
      <vt:lpstr>Housekeeping</vt:lpstr>
      <vt:lpstr>Introductions</vt:lpstr>
      <vt:lpstr>Integrating Health Research: Mechanisms to Populations</vt:lpstr>
      <vt:lpstr>Why is this Research Strand needed?</vt:lpstr>
      <vt:lpstr>How to we break down the barriers?</vt:lpstr>
      <vt:lpstr>When to engage?</vt:lpstr>
      <vt:lpstr>Engage with us</vt:lpstr>
      <vt:lpstr>Integrating Health Research: Mechanisms to Populations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Egginton</dc:creator>
  <cp:lastModifiedBy>Esther Kissane-Webb</cp:lastModifiedBy>
  <cp:revision>47</cp:revision>
  <dcterms:created xsi:type="dcterms:W3CDTF">2019-09-30T13:19:16Z</dcterms:created>
  <dcterms:modified xsi:type="dcterms:W3CDTF">2021-04-29T10:15:10Z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0x0101008BD56EC84B79324E8FB523259E7A39DF</vt:lpwstr>
  </property>
</Properties>
</file>